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71" r:id="rId4"/>
    <p:sldId id="262" r:id="rId5"/>
    <p:sldId id="273" r:id="rId6"/>
    <p:sldId id="272" r:id="rId7"/>
    <p:sldId id="275" r:id="rId8"/>
    <p:sldId id="263" r:id="rId9"/>
    <p:sldId id="274" r:id="rId10"/>
    <p:sldId id="265" r:id="rId11"/>
    <p:sldId id="276" r:id="rId12"/>
    <p:sldId id="279" r:id="rId13"/>
    <p:sldId id="278" r:id="rId14"/>
    <p:sldId id="280" r:id="rId15"/>
    <p:sldId id="281" r:id="rId16"/>
    <p:sldId id="277" r:id="rId17"/>
    <p:sldId id="282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00" d="100"/>
          <a:sy n="100" d="100"/>
        </p:scale>
        <p:origin x="144" y="-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-901700" y="-127000"/>
            <a:ext cx="14211300" cy="9997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84200" y="558800"/>
            <a:ext cx="11823700" cy="7086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sz="half" idx="14"/>
          </p:nvPr>
        </p:nvSpPr>
        <p:spPr>
          <a:xfrm>
            <a:off x="6704698" y="590550"/>
            <a:ext cx="5806884" cy="850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/>
          </p:nvPr>
        </p:nvSpPr>
        <p:spPr>
          <a:xfrm>
            <a:off x="6819900" y="1739900"/>
            <a:ext cx="5575300" cy="816965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6260986" y="4406900"/>
            <a:ext cx="6697779" cy="471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680200" y="635000"/>
            <a:ext cx="5829301" cy="3517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half" idx="15"/>
          </p:nvPr>
        </p:nvSpPr>
        <p:spPr>
          <a:xfrm>
            <a:off x="482600" y="609600"/>
            <a:ext cx="5728881" cy="8394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eneral Assembl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 Assembly</a:t>
            </a:r>
          </a:p>
        </p:txBody>
      </p:sp>
      <p:sp>
        <p:nvSpPr>
          <p:cNvPr id="134" name="Final Project  Presentation Guideline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spcBef>
                <a:spcPts val="1400"/>
              </a:spcBef>
              <a:defRPr sz="6160"/>
            </a:lvl1pPr>
          </a:lstStyle>
          <a:p>
            <a:r>
              <a:rPr dirty="0"/>
              <a:t>Final Project  Presentation</a:t>
            </a:r>
          </a:p>
        </p:txBody>
      </p:sp>
      <p:sp>
        <p:nvSpPr>
          <p:cNvPr id="135" name="DAT-SF-56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Elaine Cao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. Conclusion and Further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Conclusion and Further Work</a:t>
            </a:r>
          </a:p>
        </p:txBody>
      </p:sp>
      <p:sp>
        <p:nvSpPr>
          <p:cNvPr id="166" name="Tell us what you learned about the issue you’re project is abou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>
            <a:normAutofit fontScale="77500" lnSpcReduction="20000"/>
          </a:bodyPr>
          <a:lstStyle/>
          <a:p>
            <a:r>
              <a:rPr lang="en-US" sz="3100" dirty="0"/>
              <a:t>Income, vegetable consumption, and physical activity are important factors in predicting obesity rate.</a:t>
            </a:r>
            <a:endParaRPr sz="3100" dirty="0"/>
          </a:p>
          <a:p>
            <a:r>
              <a:rPr lang="en-US" sz="3100" dirty="0"/>
              <a:t>Higher income levels correspond to higher obesity. This demographic should be a consideration in efforts to promote healthier eating habits.</a:t>
            </a:r>
            <a:endParaRPr sz="3100" dirty="0"/>
          </a:p>
          <a:p>
            <a:r>
              <a:rPr lang="en-US" sz="3100" dirty="0"/>
              <a:t>My original hypothesis was not correct. I assumed that the higher income level population would have lower the obesity rate (less junk food, more educated?).  Additionally, I was surprised low fruit consumption in the US overall (minimal role in predicting obesity).</a:t>
            </a:r>
            <a:endParaRPr sz="3100" dirty="0"/>
          </a:p>
          <a:p>
            <a:r>
              <a:rPr lang="en-US" sz="3100" dirty="0"/>
              <a:t>Further areas for investigation:</a:t>
            </a:r>
          </a:p>
          <a:p>
            <a:pPr lvl="1" indent="-254000">
              <a:buFont typeface="Wingdings" pitchFamily="2" charset="2"/>
              <a:buChar char="Ø"/>
            </a:pPr>
            <a:r>
              <a:rPr lang="en-US" sz="2800" i="1" dirty="0">
                <a:solidFill>
                  <a:srgbClr val="C00000"/>
                </a:solidFill>
              </a:rPr>
              <a:t>Trends in obesity by State</a:t>
            </a:r>
          </a:p>
          <a:p>
            <a:pPr lvl="1" indent="-254000">
              <a:buFont typeface="Wingdings" pitchFamily="2" charset="2"/>
              <a:buChar char="Ø"/>
            </a:pPr>
            <a:r>
              <a:rPr lang="en-US" sz="2800" i="1" dirty="0">
                <a:solidFill>
                  <a:srgbClr val="C00000"/>
                </a:solidFill>
              </a:rPr>
              <a:t>Trends in obesity over time (2011-2016)</a:t>
            </a:r>
          </a:p>
          <a:p>
            <a:pPr lvl="1" indent="-254000">
              <a:buFont typeface="Wingdings" pitchFamily="2" charset="2"/>
              <a:buChar char="Ø"/>
            </a:pPr>
            <a:r>
              <a:rPr lang="en-US" sz="2800" i="1" dirty="0">
                <a:solidFill>
                  <a:srgbClr val="C00000"/>
                </a:solidFill>
              </a:rPr>
              <a:t>Vegetable consumption in relationship obesity (deeper dive)</a:t>
            </a:r>
          </a:p>
          <a:p>
            <a:pPr lvl="1" indent="-254000">
              <a:buFont typeface="Wingdings" pitchFamily="2" charset="2"/>
              <a:buChar char="Ø"/>
            </a:pPr>
            <a:r>
              <a:rPr lang="en-US" sz="2800" i="1" dirty="0">
                <a:solidFill>
                  <a:srgbClr val="C00000"/>
                </a:solidFill>
              </a:rPr>
              <a:t>Education data in relationship to obesity (additional data set)</a:t>
            </a:r>
            <a:endParaRPr sz="2800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. Conclusion and Further Work"/>
          <p:cNvSpPr txBox="1">
            <a:spLocks noGrp="1"/>
          </p:cNvSpPr>
          <p:nvPr>
            <p:ph type="title"/>
          </p:nvPr>
        </p:nvSpPr>
        <p:spPr>
          <a:xfrm>
            <a:off x="508000" y="4876800"/>
            <a:ext cx="11988800" cy="1219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Questions??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28906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. Conclusion and Further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Appendix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DFFE2-8F9A-644A-B50B-1B7E91351580}"/>
              </a:ext>
            </a:extLst>
          </p:cNvPr>
          <p:cNvSpPr txBox="1"/>
          <p:nvPr/>
        </p:nvSpPr>
        <p:spPr>
          <a:xfrm>
            <a:off x="699844" y="2485542"/>
            <a:ext cx="117969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General Statistics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Palatin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0F9AF-C6C3-E247-9D39-27EB1DBB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38" y="3403618"/>
            <a:ext cx="8353523" cy="33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28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. Conclusion and Further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Appendix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DFFE2-8F9A-644A-B50B-1B7E91351580}"/>
              </a:ext>
            </a:extLst>
          </p:cNvPr>
          <p:cNvSpPr txBox="1"/>
          <p:nvPr/>
        </p:nvSpPr>
        <p:spPr>
          <a:xfrm>
            <a:off x="699844" y="2485542"/>
            <a:ext cx="117969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Linear Regression Model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Palati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F7062-5D7B-A642-8FC4-CB08DBDD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3538008"/>
            <a:ext cx="6270174" cy="45727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CFC263-3363-D444-BEA3-1F3AE25B1F9E}"/>
              </a:ext>
            </a:extLst>
          </p:cNvPr>
          <p:cNvSpPr/>
          <p:nvPr/>
        </p:nvSpPr>
        <p:spPr>
          <a:xfrm>
            <a:off x="1921326" y="3538008"/>
            <a:ext cx="2603500" cy="744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b="1" kern="1200" dirty="0"/>
              <a:t>70/30 Train Test Split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b="1" kern="1200" dirty="0"/>
              <a:t>Test R2  34%</a:t>
            </a:r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400" b="1" kern="1200" dirty="0"/>
              <a:t>Train R2 29%</a:t>
            </a:r>
          </a:p>
        </p:txBody>
      </p:sp>
    </p:spTree>
    <p:extLst>
      <p:ext uri="{BB962C8B-B14F-4D97-AF65-F5344CB8AC3E}">
        <p14:creationId xmlns:p14="http://schemas.microsoft.com/office/powerpoint/2010/main" val="14193199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. Conclusion and Further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Appendix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DFFE2-8F9A-644A-B50B-1B7E91351580}"/>
              </a:ext>
            </a:extLst>
          </p:cNvPr>
          <p:cNvSpPr txBox="1"/>
          <p:nvPr/>
        </p:nvSpPr>
        <p:spPr>
          <a:xfrm>
            <a:off x="699844" y="2485542"/>
            <a:ext cx="117969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K-Nearest Neighbors Model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Palatin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26F0B-A231-7640-BD92-6B3CCD50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89" y="3423708"/>
            <a:ext cx="10511022" cy="48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036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. Conclusion and Further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Appendix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DFFE2-8F9A-644A-B50B-1B7E91351580}"/>
              </a:ext>
            </a:extLst>
          </p:cNvPr>
          <p:cNvSpPr txBox="1"/>
          <p:nvPr/>
        </p:nvSpPr>
        <p:spPr>
          <a:xfrm>
            <a:off x="699844" y="2485542"/>
            <a:ext cx="117969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Decision Tree Model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Palatin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D4ED1-7524-6A4A-A669-C7DDA1B6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1" y="3258607"/>
            <a:ext cx="10128454" cy="55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193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. Conclusion and Further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Appendix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4A702-5104-C841-B383-B16B3C81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4" y="3433295"/>
            <a:ext cx="12076372" cy="5309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62D4B2-8CDA-6942-99CA-EEC6FAF69AC1}"/>
              </a:ext>
            </a:extLst>
          </p:cNvPr>
          <p:cNvSpPr txBox="1"/>
          <p:nvPr/>
        </p:nvSpPr>
        <p:spPr>
          <a:xfrm>
            <a:off x="699844" y="2485542"/>
            <a:ext cx="117969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Decision Tree Model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0739651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. Conclusion and Further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Appendix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2D4B2-8CDA-6942-99CA-EEC6FAF69AC1}"/>
              </a:ext>
            </a:extLst>
          </p:cNvPr>
          <p:cNvSpPr txBox="1"/>
          <p:nvPr/>
        </p:nvSpPr>
        <p:spPr>
          <a:xfrm>
            <a:off x="699844" y="2485542"/>
            <a:ext cx="117969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Random Forest Model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Palatin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FF822-E7CE-4847-8CE6-69FEA7CC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55" y="3423708"/>
            <a:ext cx="9969090" cy="54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242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resentation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PresentationOutline</a:t>
            </a:r>
          </a:p>
        </p:txBody>
      </p:sp>
      <p:sp>
        <p:nvSpPr>
          <p:cNvPr id="147" name="I. Introd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I. Introduction</a:t>
            </a:r>
          </a:p>
          <a:p>
            <a:r>
              <a:t>II. Exploratory Data Analysis</a:t>
            </a:r>
          </a:p>
          <a:p>
            <a:r>
              <a:t>III. Modeling Process</a:t>
            </a:r>
          </a:p>
          <a:p>
            <a:r>
              <a:t>IV. Modelings Results</a:t>
            </a:r>
          </a:p>
          <a:p>
            <a:r>
              <a:t>V. Conclusions/Further Work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. 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51F252-33B8-2E41-B9B5-303337344F87}"/>
              </a:ext>
            </a:extLst>
          </p:cNvPr>
          <p:cNvSpPr/>
          <p:nvPr/>
        </p:nvSpPr>
        <p:spPr>
          <a:xfrm>
            <a:off x="677052" y="2551256"/>
            <a:ext cx="3342807" cy="1009848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0800" rIns="50800" bIns="50800" numCol="1" spcCol="38100" rtlCol="0" anchor="ctr" anchorCtr="1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Problem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C8E9AE-FDD8-774F-A4CC-1F46EB08B289}"/>
              </a:ext>
            </a:extLst>
          </p:cNvPr>
          <p:cNvSpPr/>
          <p:nvPr/>
        </p:nvSpPr>
        <p:spPr>
          <a:xfrm>
            <a:off x="677053" y="4099801"/>
            <a:ext cx="3342807" cy="1009848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Machine Learning Objective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1243AD-0C86-6943-8DA3-33E4118F8F3A}"/>
              </a:ext>
            </a:extLst>
          </p:cNvPr>
          <p:cNvSpPr/>
          <p:nvPr/>
        </p:nvSpPr>
        <p:spPr>
          <a:xfrm>
            <a:off x="677054" y="5648346"/>
            <a:ext cx="3342807" cy="1009848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Background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2060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Why?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sym typeface="Palatino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05633D-67B9-FF4A-A110-5011F36FF990}"/>
              </a:ext>
            </a:extLst>
          </p:cNvPr>
          <p:cNvSpPr/>
          <p:nvPr/>
        </p:nvSpPr>
        <p:spPr>
          <a:xfrm>
            <a:off x="677052" y="7196891"/>
            <a:ext cx="3342807" cy="1009848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sym typeface="Palati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FE6E-FEFD-304B-8E54-7A5206C5F526}"/>
              </a:ext>
            </a:extLst>
          </p:cNvPr>
          <p:cNvSpPr txBox="1"/>
          <p:nvPr/>
        </p:nvSpPr>
        <p:spPr>
          <a:xfrm>
            <a:off x="4287187" y="2785561"/>
            <a:ext cx="783652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Nearly half of </a:t>
            </a:r>
            <a:r>
              <a:rPr lang="en-US" sz="2000" dirty="0">
                <a:solidFill>
                  <a:srgbClr val="002060"/>
                </a:solidFill>
              </a:rPr>
              <a:t>Americans are considered obese or overweight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US obese population is higher than any where el</a:t>
            </a:r>
            <a:r>
              <a:rPr lang="en-US" sz="2000" dirty="0">
                <a:solidFill>
                  <a:srgbClr val="002060"/>
                </a:solidFill>
              </a:rPr>
              <a:t>se in the world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299A4-6C9C-2243-8082-69254CCB7722}"/>
              </a:ext>
            </a:extLst>
          </p:cNvPr>
          <p:cNvSpPr txBox="1"/>
          <p:nvPr/>
        </p:nvSpPr>
        <p:spPr>
          <a:xfrm>
            <a:off x="4287186" y="4077053"/>
            <a:ext cx="783652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Predict population obesity rate based on </a:t>
            </a:r>
            <a:r>
              <a:rPr lang="en-US" sz="2000" dirty="0">
                <a:solidFill>
                  <a:srgbClr val="002060"/>
                </a:solidFill>
              </a:rPr>
              <a:t>household income level, fruit consumption, and vegetable consumption</a:t>
            </a:r>
          </a:p>
          <a:p>
            <a:pPr marL="744538" lvl="1" indent="-342900" algn="l">
              <a:buFont typeface="Wingdings" pitchFamily="2" charset="2"/>
              <a:buChar char="Ø"/>
            </a:pPr>
            <a:r>
              <a:rPr kumimoji="0" lang="en-US" sz="2000" b="0" u="sng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Target:</a:t>
            </a:r>
            <a:r>
              <a:rPr kumimoji="0" lang="en-US" sz="2000" b="0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kumimoji="0" lang="en-US" sz="2000" b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Obesity </a:t>
            </a:r>
            <a:r>
              <a:rPr lang="en-US" sz="2000" dirty="0">
                <a:solidFill>
                  <a:srgbClr val="002060"/>
                </a:solidFill>
              </a:rPr>
              <a:t>%</a:t>
            </a:r>
            <a:endParaRPr kumimoji="0" lang="en-US" sz="2000" b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744538" lvl="1" indent="-342900" algn="l">
              <a:buFont typeface="Wingdings" pitchFamily="2" charset="2"/>
              <a:buChar char="Ø"/>
            </a:pPr>
            <a:r>
              <a:rPr kumimoji="0" lang="en-US" sz="2000" b="0" u="sng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Input Variables:</a:t>
            </a:r>
            <a:r>
              <a:rPr kumimoji="0" lang="en-US" sz="2000" b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Income Level, % No Fruit, % No Vegetables</a:t>
            </a:r>
            <a:endParaRPr kumimoji="0" lang="en-US" sz="2000" b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E1AAC-36A0-304B-ADB9-2A2098E32DA9}"/>
              </a:ext>
            </a:extLst>
          </p:cNvPr>
          <p:cNvSpPr txBox="1"/>
          <p:nvPr/>
        </p:nvSpPr>
        <p:spPr>
          <a:xfrm>
            <a:off x="4287186" y="5940049"/>
            <a:ext cx="783652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Project chosen because there needs to be better products and services in the market place to promote healthier eating habits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BCFFD-F77B-AE42-A4D1-F73C779C2551}"/>
              </a:ext>
            </a:extLst>
          </p:cNvPr>
          <p:cNvSpPr txBox="1"/>
          <p:nvPr/>
        </p:nvSpPr>
        <p:spPr>
          <a:xfrm>
            <a:off x="4287186" y="7196891"/>
            <a:ext cx="783652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Center for Disease Control and Prevention</a:t>
            </a:r>
          </a:p>
          <a:p>
            <a:pPr marL="342900" lvl="3" indent="-342900" algn="l"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Monitoring system for every US state from 2011 to 2016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002060"/>
                </a:solidFill>
              </a:rPr>
              <a:t>Data grouped by income level</a:t>
            </a:r>
          </a:p>
        </p:txBody>
      </p:sp>
    </p:spTree>
    <p:extLst>
      <p:ext uri="{BB962C8B-B14F-4D97-AF65-F5344CB8AC3E}">
        <p14:creationId xmlns:p14="http://schemas.microsoft.com/office/powerpoint/2010/main" val="16007341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I. Exploratory Data Analysis (ED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spcBef>
                <a:spcPts val="1500"/>
              </a:spcBef>
              <a:defRPr sz="6930"/>
            </a:lvl1pPr>
          </a:lstStyle>
          <a:p>
            <a:r>
              <a:rPr dirty="0"/>
              <a:t>Exploratory Data Analysis (EDA)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489EB-E487-1E41-B3EC-8B5AFD495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73" y="3079643"/>
            <a:ext cx="8047065" cy="6178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C0CC08-BD57-304E-B4F0-5DD30CD496E3}"/>
              </a:ext>
            </a:extLst>
          </p:cNvPr>
          <p:cNvSpPr txBox="1"/>
          <p:nvPr/>
        </p:nvSpPr>
        <p:spPr>
          <a:xfrm>
            <a:off x="508000" y="2383252"/>
            <a:ext cx="1198879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Of the input variables obesity rate is most correlated with income level (positive).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91384A-79E1-774B-A8B2-B3685311196E}"/>
              </a:ext>
            </a:extLst>
          </p:cNvPr>
          <p:cNvSpPr/>
          <p:nvPr/>
        </p:nvSpPr>
        <p:spPr>
          <a:xfrm>
            <a:off x="5067949" y="3797085"/>
            <a:ext cx="2882685" cy="1544664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F770722-C1BF-D842-A1D4-E7767883F710}"/>
              </a:ext>
            </a:extLst>
          </p:cNvPr>
          <p:cNvSpPr/>
          <p:nvPr/>
        </p:nvSpPr>
        <p:spPr>
          <a:xfrm>
            <a:off x="7741407" y="4091552"/>
            <a:ext cx="1286359" cy="216976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ECE51-B040-054F-AD85-B9FAB0A69F7B}"/>
              </a:ext>
            </a:extLst>
          </p:cNvPr>
          <p:cNvSpPr txBox="1"/>
          <p:nvPr/>
        </p:nvSpPr>
        <p:spPr>
          <a:xfrm>
            <a:off x="9167248" y="3703234"/>
            <a:ext cx="340962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800" b="1" i="1" dirty="0"/>
              <a:t>O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besity rate and income are neg</a:t>
            </a:r>
            <a:r>
              <a:rPr lang="en-US" sz="1800" b="1" i="1" dirty="0"/>
              <a:t>atively correlated with no/low physical activity and fruit &amp; vegetable consumption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I. Exploratory Data Analysis (ED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spcBef>
                <a:spcPts val="1500"/>
              </a:spcBef>
              <a:defRPr sz="6930"/>
            </a:lvl1pPr>
          </a:lstStyle>
          <a:p>
            <a:r>
              <a:rPr dirty="0"/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0CC08-BD57-304E-B4F0-5DD30CD496E3}"/>
              </a:ext>
            </a:extLst>
          </p:cNvPr>
          <p:cNvSpPr txBox="1"/>
          <p:nvPr/>
        </p:nvSpPr>
        <p:spPr>
          <a:xfrm>
            <a:off x="728419" y="2198586"/>
            <a:ext cx="1128276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Obesity rates captured in the data set have low variability (CV = .08)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The Mean obesity rate is 36.35. Standard deviation is 3.08.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A6990-BFF6-F046-A53D-2E48B9C1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44" y="3435587"/>
            <a:ext cx="8364456" cy="551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046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I. Exploratory Data Analysis (ED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spcBef>
                <a:spcPts val="1500"/>
              </a:spcBef>
              <a:defRPr sz="6930"/>
            </a:lvl1pPr>
          </a:lstStyle>
          <a:p>
            <a:r>
              <a:rPr dirty="0"/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0CC08-BD57-304E-B4F0-5DD30CD496E3}"/>
              </a:ext>
            </a:extLst>
          </p:cNvPr>
          <p:cNvSpPr txBox="1"/>
          <p:nvPr/>
        </p:nvSpPr>
        <p:spPr>
          <a:xfrm>
            <a:off x="728419" y="2198586"/>
            <a:ext cx="1128276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Population in the sample data set has high rates of low fruit consumption vs vegetable in take o</a:t>
            </a:r>
            <a:r>
              <a:rPr lang="en-US" dirty="0"/>
              <a:t>r physical activity.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0322B-5CDA-8E46-B660-F7C373CD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16" y="3307729"/>
            <a:ext cx="9595771" cy="56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97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I. Exploratory Data Analysis (ED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spcBef>
                <a:spcPts val="1500"/>
              </a:spcBef>
              <a:defRPr sz="6930"/>
            </a:lvl1pPr>
          </a:lstStyle>
          <a:p>
            <a:r>
              <a:rPr dirty="0"/>
              <a:t>Exploratory Data Analysis (EDA)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0CC08-BD57-304E-B4F0-5DD30CD496E3}"/>
              </a:ext>
            </a:extLst>
          </p:cNvPr>
          <p:cNvSpPr txBox="1"/>
          <p:nvPr/>
        </p:nvSpPr>
        <p:spPr>
          <a:xfrm>
            <a:off x="728419" y="2383252"/>
            <a:ext cx="1128276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Obesity rate appears to increase with higher income levels, especially above $25K.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6A36E-CB6D-914F-9CA0-CE690CC4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3" y="3336343"/>
            <a:ext cx="8086725" cy="53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719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III. Modeling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Modeling Process</a:t>
            </a:r>
            <a:r>
              <a:rPr lang="en-US" dirty="0"/>
              <a:t> / Results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CB8660-F1B9-8A4E-9760-3CA2817DB66C}"/>
              </a:ext>
            </a:extLst>
          </p:cNvPr>
          <p:cNvGrpSpPr/>
          <p:nvPr/>
        </p:nvGrpSpPr>
        <p:grpSpPr>
          <a:xfrm>
            <a:off x="230309" y="4269101"/>
            <a:ext cx="12544182" cy="4024563"/>
            <a:chOff x="185981" y="3819279"/>
            <a:chExt cx="12732419" cy="402456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B44580C-E3CC-2A41-96DD-ACAFFB8B7FC7}"/>
                </a:ext>
              </a:extLst>
            </p:cNvPr>
            <p:cNvSpPr/>
            <p:nvPr/>
          </p:nvSpPr>
          <p:spPr>
            <a:xfrm>
              <a:off x="185981" y="3819279"/>
              <a:ext cx="1506210" cy="15188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A74B2BB-577B-E245-9364-C898D79C82C0}"/>
                </a:ext>
              </a:extLst>
            </p:cNvPr>
            <p:cNvSpPr/>
            <p:nvPr/>
          </p:nvSpPr>
          <p:spPr>
            <a:xfrm>
              <a:off x="271709" y="4963318"/>
              <a:ext cx="2274513" cy="2880524"/>
            </a:xfrm>
            <a:custGeom>
              <a:avLst/>
              <a:gdLst>
                <a:gd name="connsiteX0" fmla="*/ 0 w 2058241"/>
                <a:gd name="connsiteY0" fmla="*/ 151883 h 1518829"/>
                <a:gd name="connsiteX1" fmla="*/ 151883 w 2058241"/>
                <a:gd name="connsiteY1" fmla="*/ 0 h 1518829"/>
                <a:gd name="connsiteX2" fmla="*/ 1906358 w 2058241"/>
                <a:gd name="connsiteY2" fmla="*/ 0 h 1518829"/>
                <a:gd name="connsiteX3" fmla="*/ 2058241 w 2058241"/>
                <a:gd name="connsiteY3" fmla="*/ 151883 h 1518829"/>
                <a:gd name="connsiteX4" fmla="*/ 2058241 w 2058241"/>
                <a:gd name="connsiteY4" fmla="*/ 1366946 h 1518829"/>
                <a:gd name="connsiteX5" fmla="*/ 1906358 w 2058241"/>
                <a:gd name="connsiteY5" fmla="*/ 1518829 h 1518829"/>
                <a:gd name="connsiteX6" fmla="*/ 151883 w 2058241"/>
                <a:gd name="connsiteY6" fmla="*/ 1518829 h 1518829"/>
                <a:gd name="connsiteX7" fmla="*/ 0 w 2058241"/>
                <a:gd name="connsiteY7" fmla="*/ 1366946 h 1518829"/>
                <a:gd name="connsiteX8" fmla="*/ 0 w 2058241"/>
                <a:gd name="connsiteY8" fmla="*/ 151883 h 151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241" h="1518829">
                  <a:moveTo>
                    <a:pt x="0" y="151883"/>
                  </a:moveTo>
                  <a:cubicBezTo>
                    <a:pt x="0" y="68000"/>
                    <a:pt x="68000" y="0"/>
                    <a:pt x="151883" y="0"/>
                  </a:cubicBezTo>
                  <a:lnTo>
                    <a:pt x="1906358" y="0"/>
                  </a:lnTo>
                  <a:cubicBezTo>
                    <a:pt x="1990241" y="0"/>
                    <a:pt x="2058241" y="68000"/>
                    <a:pt x="2058241" y="151883"/>
                  </a:cubicBezTo>
                  <a:lnTo>
                    <a:pt x="2058241" y="1366946"/>
                  </a:lnTo>
                  <a:cubicBezTo>
                    <a:pt x="2058241" y="1450829"/>
                    <a:pt x="1990241" y="1518829"/>
                    <a:pt x="1906358" y="1518829"/>
                  </a:cubicBezTo>
                  <a:lnTo>
                    <a:pt x="151883" y="1518829"/>
                  </a:lnTo>
                  <a:cubicBezTo>
                    <a:pt x="68000" y="1518829"/>
                    <a:pt x="0" y="1450829"/>
                    <a:pt x="0" y="1366946"/>
                  </a:cubicBezTo>
                  <a:lnTo>
                    <a:pt x="0" y="1518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825" tIns="97825" rIns="97825" bIns="97825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1" kern="1200" dirty="0"/>
            </a:p>
            <a:p>
              <a:pPr marL="127000" lvl="1" indent="-12700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Grouped data by US State, year and income range</a:t>
              </a:r>
            </a:p>
            <a:p>
              <a:pPr marL="127000" lvl="1" indent="-12700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500" b="1" kern="1200" dirty="0"/>
            </a:p>
            <a:p>
              <a:pPr marL="127000" lvl="1" indent="-12700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1340 original rows, 810 dropped</a:t>
              </a:r>
            </a:p>
            <a:p>
              <a:pPr marL="127000" lvl="1" indent="-12700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500" b="1" kern="1200" dirty="0"/>
            </a:p>
            <a:p>
              <a:pPr marL="127000" lvl="1" indent="-12700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Re-labeled income ranges</a:t>
              </a:r>
            </a:p>
            <a:p>
              <a:pPr marL="127000" lvl="1" indent="-12700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500" b="1" kern="1200" dirty="0"/>
            </a:p>
            <a:p>
              <a:pPr marL="127000" lvl="1" indent="-12700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 Created target and input variables (3) – metric R2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4DBFC86-5E98-AB46-9BF5-2127CABC1F34}"/>
                </a:ext>
              </a:extLst>
            </p:cNvPr>
            <p:cNvSpPr/>
            <p:nvPr/>
          </p:nvSpPr>
          <p:spPr>
            <a:xfrm>
              <a:off x="2122320" y="4400354"/>
              <a:ext cx="405427" cy="364953"/>
            </a:xfrm>
            <a:custGeom>
              <a:avLst/>
              <a:gdLst>
                <a:gd name="connsiteX0" fmla="*/ 0 w 405427"/>
                <a:gd name="connsiteY0" fmla="*/ 72991 h 364953"/>
                <a:gd name="connsiteX1" fmla="*/ 222951 w 405427"/>
                <a:gd name="connsiteY1" fmla="*/ 72991 h 364953"/>
                <a:gd name="connsiteX2" fmla="*/ 222951 w 405427"/>
                <a:gd name="connsiteY2" fmla="*/ 0 h 364953"/>
                <a:gd name="connsiteX3" fmla="*/ 405427 w 405427"/>
                <a:gd name="connsiteY3" fmla="*/ 182477 h 364953"/>
                <a:gd name="connsiteX4" fmla="*/ 222951 w 405427"/>
                <a:gd name="connsiteY4" fmla="*/ 364953 h 364953"/>
                <a:gd name="connsiteX5" fmla="*/ 222951 w 405427"/>
                <a:gd name="connsiteY5" fmla="*/ 291962 h 364953"/>
                <a:gd name="connsiteX6" fmla="*/ 0 w 405427"/>
                <a:gd name="connsiteY6" fmla="*/ 291962 h 364953"/>
                <a:gd name="connsiteX7" fmla="*/ 0 w 405427"/>
                <a:gd name="connsiteY7" fmla="*/ 72991 h 36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427" h="364953">
                  <a:moveTo>
                    <a:pt x="0" y="72991"/>
                  </a:moveTo>
                  <a:lnTo>
                    <a:pt x="222951" y="72991"/>
                  </a:lnTo>
                  <a:lnTo>
                    <a:pt x="222951" y="0"/>
                  </a:lnTo>
                  <a:lnTo>
                    <a:pt x="405427" y="182477"/>
                  </a:lnTo>
                  <a:lnTo>
                    <a:pt x="222951" y="364953"/>
                  </a:lnTo>
                  <a:lnTo>
                    <a:pt x="222951" y="291962"/>
                  </a:lnTo>
                  <a:lnTo>
                    <a:pt x="0" y="291962"/>
                  </a:lnTo>
                  <a:lnTo>
                    <a:pt x="0" y="7299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2990" rIns="109485" bIns="72991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CB0B23D-46B0-4E44-A381-79EF573B38D9}"/>
                </a:ext>
              </a:extLst>
            </p:cNvPr>
            <p:cNvSpPr/>
            <p:nvPr/>
          </p:nvSpPr>
          <p:spPr>
            <a:xfrm>
              <a:off x="2855746" y="3823416"/>
              <a:ext cx="1518829" cy="15188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Linear Regression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0339CBC-332B-4C42-A062-9A99176586A2}"/>
                </a:ext>
              </a:extLst>
            </p:cNvPr>
            <p:cNvSpPr/>
            <p:nvPr/>
          </p:nvSpPr>
          <p:spPr>
            <a:xfrm>
              <a:off x="2933308" y="4963318"/>
              <a:ext cx="2044465" cy="1219200"/>
            </a:xfrm>
            <a:custGeom>
              <a:avLst/>
              <a:gdLst>
                <a:gd name="connsiteX0" fmla="*/ 0 w 2058241"/>
                <a:gd name="connsiteY0" fmla="*/ 151883 h 1518829"/>
                <a:gd name="connsiteX1" fmla="*/ 151883 w 2058241"/>
                <a:gd name="connsiteY1" fmla="*/ 0 h 1518829"/>
                <a:gd name="connsiteX2" fmla="*/ 1906358 w 2058241"/>
                <a:gd name="connsiteY2" fmla="*/ 0 h 1518829"/>
                <a:gd name="connsiteX3" fmla="*/ 2058241 w 2058241"/>
                <a:gd name="connsiteY3" fmla="*/ 151883 h 1518829"/>
                <a:gd name="connsiteX4" fmla="*/ 2058241 w 2058241"/>
                <a:gd name="connsiteY4" fmla="*/ 1366946 h 1518829"/>
                <a:gd name="connsiteX5" fmla="*/ 1906358 w 2058241"/>
                <a:gd name="connsiteY5" fmla="*/ 1518829 h 1518829"/>
                <a:gd name="connsiteX6" fmla="*/ 151883 w 2058241"/>
                <a:gd name="connsiteY6" fmla="*/ 1518829 h 1518829"/>
                <a:gd name="connsiteX7" fmla="*/ 0 w 2058241"/>
                <a:gd name="connsiteY7" fmla="*/ 1366946 h 1518829"/>
                <a:gd name="connsiteX8" fmla="*/ 0 w 2058241"/>
                <a:gd name="connsiteY8" fmla="*/ 151883 h 151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241" h="1518829">
                  <a:moveTo>
                    <a:pt x="0" y="151883"/>
                  </a:moveTo>
                  <a:cubicBezTo>
                    <a:pt x="0" y="68000"/>
                    <a:pt x="68000" y="0"/>
                    <a:pt x="151883" y="0"/>
                  </a:cubicBezTo>
                  <a:lnTo>
                    <a:pt x="1906358" y="0"/>
                  </a:lnTo>
                  <a:cubicBezTo>
                    <a:pt x="1990241" y="0"/>
                    <a:pt x="2058241" y="68000"/>
                    <a:pt x="2058241" y="151883"/>
                  </a:cubicBezTo>
                  <a:lnTo>
                    <a:pt x="2058241" y="1366946"/>
                  </a:lnTo>
                  <a:cubicBezTo>
                    <a:pt x="2058241" y="1450829"/>
                    <a:pt x="1990241" y="1518829"/>
                    <a:pt x="1906358" y="1518829"/>
                  </a:cubicBezTo>
                  <a:lnTo>
                    <a:pt x="151883" y="1518829"/>
                  </a:lnTo>
                  <a:cubicBezTo>
                    <a:pt x="68000" y="1518829"/>
                    <a:pt x="0" y="1450829"/>
                    <a:pt x="0" y="1366946"/>
                  </a:cubicBezTo>
                  <a:lnTo>
                    <a:pt x="0" y="1518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825" tIns="97825" rIns="97825" bIns="97825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400" b="1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70/30 Train Test Split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Test R2  34%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Train R2 29%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400" b="1" kern="120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AC9FDB-DEFC-0244-AE9A-5624B51E061F}"/>
                </a:ext>
              </a:extLst>
            </p:cNvPr>
            <p:cNvSpPr/>
            <p:nvPr/>
          </p:nvSpPr>
          <p:spPr>
            <a:xfrm>
              <a:off x="4769392" y="4400354"/>
              <a:ext cx="394816" cy="364953"/>
            </a:xfrm>
            <a:custGeom>
              <a:avLst/>
              <a:gdLst>
                <a:gd name="connsiteX0" fmla="*/ 0 w 394816"/>
                <a:gd name="connsiteY0" fmla="*/ 72991 h 364953"/>
                <a:gd name="connsiteX1" fmla="*/ 212340 w 394816"/>
                <a:gd name="connsiteY1" fmla="*/ 72991 h 364953"/>
                <a:gd name="connsiteX2" fmla="*/ 212340 w 394816"/>
                <a:gd name="connsiteY2" fmla="*/ 0 h 364953"/>
                <a:gd name="connsiteX3" fmla="*/ 394816 w 394816"/>
                <a:gd name="connsiteY3" fmla="*/ 182477 h 364953"/>
                <a:gd name="connsiteX4" fmla="*/ 212340 w 394816"/>
                <a:gd name="connsiteY4" fmla="*/ 364953 h 364953"/>
                <a:gd name="connsiteX5" fmla="*/ 212340 w 394816"/>
                <a:gd name="connsiteY5" fmla="*/ 291962 h 364953"/>
                <a:gd name="connsiteX6" fmla="*/ 0 w 394816"/>
                <a:gd name="connsiteY6" fmla="*/ 291962 h 364953"/>
                <a:gd name="connsiteX7" fmla="*/ 0 w 394816"/>
                <a:gd name="connsiteY7" fmla="*/ 72991 h 36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16" h="364953">
                  <a:moveTo>
                    <a:pt x="0" y="72991"/>
                  </a:moveTo>
                  <a:lnTo>
                    <a:pt x="212340" y="72991"/>
                  </a:lnTo>
                  <a:lnTo>
                    <a:pt x="212340" y="0"/>
                  </a:lnTo>
                  <a:lnTo>
                    <a:pt x="394816" y="182477"/>
                  </a:lnTo>
                  <a:lnTo>
                    <a:pt x="212340" y="364953"/>
                  </a:lnTo>
                  <a:lnTo>
                    <a:pt x="212340" y="291962"/>
                  </a:lnTo>
                  <a:lnTo>
                    <a:pt x="0" y="291962"/>
                  </a:lnTo>
                  <a:lnTo>
                    <a:pt x="0" y="7299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2991" rIns="109486" bIns="72991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533D959-8496-C14D-AB7F-9208DC9D8A73}"/>
                </a:ext>
              </a:extLst>
            </p:cNvPr>
            <p:cNvSpPr/>
            <p:nvPr/>
          </p:nvSpPr>
          <p:spPr>
            <a:xfrm>
              <a:off x="5502622" y="3823416"/>
              <a:ext cx="1518829" cy="15188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K-Nearest Neighbor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1A492A-BE0F-7F47-8A8D-B59FBC68CE9A}"/>
                </a:ext>
              </a:extLst>
            </p:cNvPr>
            <p:cNvSpPr/>
            <p:nvPr/>
          </p:nvSpPr>
          <p:spPr>
            <a:xfrm>
              <a:off x="5580183" y="4963318"/>
              <a:ext cx="2044465" cy="1219200"/>
            </a:xfrm>
            <a:custGeom>
              <a:avLst/>
              <a:gdLst>
                <a:gd name="connsiteX0" fmla="*/ 0 w 2058241"/>
                <a:gd name="connsiteY0" fmla="*/ 151883 h 1518829"/>
                <a:gd name="connsiteX1" fmla="*/ 151883 w 2058241"/>
                <a:gd name="connsiteY1" fmla="*/ 0 h 1518829"/>
                <a:gd name="connsiteX2" fmla="*/ 1906358 w 2058241"/>
                <a:gd name="connsiteY2" fmla="*/ 0 h 1518829"/>
                <a:gd name="connsiteX3" fmla="*/ 2058241 w 2058241"/>
                <a:gd name="connsiteY3" fmla="*/ 151883 h 1518829"/>
                <a:gd name="connsiteX4" fmla="*/ 2058241 w 2058241"/>
                <a:gd name="connsiteY4" fmla="*/ 1366946 h 1518829"/>
                <a:gd name="connsiteX5" fmla="*/ 1906358 w 2058241"/>
                <a:gd name="connsiteY5" fmla="*/ 1518829 h 1518829"/>
                <a:gd name="connsiteX6" fmla="*/ 151883 w 2058241"/>
                <a:gd name="connsiteY6" fmla="*/ 1518829 h 1518829"/>
                <a:gd name="connsiteX7" fmla="*/ 0 w 2058241"/>
                <a:gd name="connsiteY7" fmla="*/ 1366946 h 1518829"/>
                <a:gd name="connsiteX8" fmla="*/ 0 w 2058241"/>
                <a:gd name="connsiteY8" fmla="*/ 151883 h 151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241" h="1518829">
                  <a:moveTo>
                    <a:pt x="0" y="151883"/>
                  </a:moveTo>
                  <a:cubicBezTo>
                    <a:pt x="0" y="68000"/>
                    <a:pt x="68000" y="0"/>
                    <a:pt x="151883" y="0"/>
                  </a:cubicBezTo>
                  <a:lnTo>
                    <a:pt x="1906358" y="0"/>
                  </a:lnTo>
                  <a:cubicBezTo>
                    <a:pt x="1990241" y="0"/>
                    <a:pt x="2058241" y="68000"/>
                    <a:pt x="2058241" y="151883"/>
                  </a:cubicBezTo>
                  <a:lnTo>
                    <a:pt x="2058241" y="1366946"/>
                  </a:lnTo>
                  <a:cubicBezTo>
                    <a:pt x="2058241" y="1450829"/>
                    <a:pt x="1990241" y="1518829"/>
                    <a:pt x="1906358" y="1518829"/>
                  </a:cubicBezTo>
                  <a:lnTo>
                    <a:pt x="151883" y="1518829"/>
                  </a:lnTo>
                  <a:cubicBezTo>
                    <a:pt x="68000" y="1518829"/>
                    <a:pt x="0" y="1450829"/>
                    <a:pt x="0" y="1366946"/>
                  </a:cubicBezTo>
                  <a:lnTo>
                    <a:pt x="0" y="1518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825" tIns="97825" rIns="97825" bIns="97825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400" b="1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Optimal Neighbors 27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Cross Validated R2 30%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CDB2DBB-2A72-5645-B430-48E87B80F1F9}"/>
                </a:ext>
              </a:extLst>
            </p:cNvPr>
            <p:cNvSpPr/>
            <p:nvPr/>
          </p:nvSpPr>
          <p:spPr>
            <a:xfrm>
              <a:off x="7416268" y="4400354"/>
              <a:ext cx="394816" cy="364953"/>
            </a:xfrm>
            <a:custGeom>
              <a:avLst/>
              <a:gdLst>
                <a:gd name="connsiteX0" fmla="*/ 0 w 394816"/>
                <a:gd name="connsiteY0" fmla="*/ 72991 h 364953"/>
                <a:gd name="connsiteX1" fmla="*/ 212340 w 394816"/>
                <a:gd name="connsiteY1" fmla="*/ 72991 h 364953"/>
                <a:gd name="connsiteX2" fmla="*/ 212340 w 394816"/>
                <a:gd name="connsiteY2" fmla="*/ 0 h 364953"/>
                <a:gd name="connsiteX3" fmla="*/ 394816 w 394816"/>
                <a:gd name="connsiteY3" fmla="*/ 182477 h 364953"/>
                <a:gd name="connsiteX4" fmla="*/ 212340 w 394816"/>
                <a:gd name="connsiteY4" fmla="*/ 364953 h 364953"/>
                <a:gd name="connsiteX5" fmla="*/ 212340 w 394816"/>
                <a:gd name="connsiteY5" fmla="*/ 291962 h 364953"/>
                <a:gd name="connsiteX6" fmla="*/ 0 w 394816"/>
                <a:gd name="connsiteY6" fmla="*/ 291962 h 364953"/>
                <a:gd name="connsiteX7" fmla="*/ 0 w 394816"/>
                <a:gd name="connsiteY7" fmla="*/ 72991 h 36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16" h="364953">
                  <a:moveTo>
                    <a:pt x="0" y="72991"/>
                  </a:moveTo>
                  <a:lnTo>
                    <a:pt x="212340" y="72991"/>
                  </a:lnTo>
                  <a:lnTo>
                    <a:pt x="212340" y="0"/>
                  </a:lnTo>
                  <a:lnTo>
                    <a:pt x="394816" y="182477"/>
                  </a:lnTo>
                  <a:lnTo>
                    <a:pt x="212340" y="364953"/>
                  </a:lnTo>
                  <a:lnTo>
                    <a:pt x="212340" y="291962"/>
                  </a:lnTo>
                  <a:lnTo>
                    <a:pt x="0" y="291962"/>
                  </a:lnTo>
                  <a:lnTo>
                    <a:pt x="0" y="7299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2991" rIns="109486" bIns="72991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068A6A0-13D8-A542-B05A-3FA4D5170301}"/>
                </a:ext>
              </a:extLst>
            </p:cNvPr>
            <p:cNvSpPr/>
            <p:nvPr/>
          </p:nvSpPr>
          <p:spPr>
            <a:xfrm>
              <a:off x="8149498" y="3823416"/>
              <a:ext cx="1518829" cy="15188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Decision Tree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DE03AA9-2DCE-3A40-9B83-8A47D38FEFBB}"/>
                </a:ext>
              </a:extLst>
            </p:cNvPr>
            <p:cNvSpPr/>
            <p:nvPr/>
          </p:nvSpPr>
          <p:spPr>
            <a:xfrm>
              <a:off x="8227059" y="4963318"/>
              <a:ext cx="2044465" cy="1219200"/>
            </a:xfrm>
            <a:custGeom>
              <a:avLst/>
              <a:gdLst>
                <a:gd name="connsiteX0" fmla="*/ 0 w 2058241"/>
                <a:gd name="connsiteY0" fmla="*/ 151883 h 1518829"/>
                <a:gd name="connsiteX1" fmla="*/ 151883 w 2058241"/>
                <a:gd name="connsiteY1" fmla="*/ 0 h 1518829"/>
                <a:gd name="connsiteX2" fmla="*/ 1906358 w 2058241"/>
                <a:gd name="connsiteY2" fmla="*/ 0 h 1518829"/>
                <a:gd name="connsiteX3" fmla="*/ 2058241 w 2058241"/>
                <a:gd name="connsiteY3" fmla="*/ 151883 h 1518829"/>
                <a:gd name="connsiteX4" fmla="*/ 2058241 w 2058241"/>
                <a:gd name="connsiteY4" fmla="*/ 1366946 h 1518829"/>
                <a:gd name="connsiteX5" fmla="*/ 1906358 w 2058241"/>
                <a:gd name="connsiteY5" fmla="*/ 1518829 h 1518829"/>
                <a:gd name="connsiteX6" fmla="*/ 151883 w 2058241"/>
                <a:gd name="connsiteY6" fmla="*/ 1518829 h 1518829"/>
                <a:gd name="connsiteX7" fmla="*/ 0 w 2058241"/>
                <a:gd name="connsiteY7" fmla="*/ 1366946 h 1518829"/>
                <a:gd name="connsiteX8" fmla="*/ 0 w 2058241"/>
                <a:gd name="connsiteY8" fmla="*/ 151883 h 151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241" h="1518829">
                  <a:moveTo>
                    <a:pt x="0" y="151883"/>
                  </a:moveTo>
                  <a:cubicBezTo>
                    <a:pt x="0" y="68000"/>
                    <a:pt x="68000" y="0"/>
                    <a:pt x="151883" y="0"/>
                  </a:cubicBezTo>
                  <a:lnTo>
                    <a:pt x="1906358" y="0"/>
                  </a:lnTo>
                  <a:cubicBezTo>
                    <a:pt x="1990241" y="0"/>
                    <a:pt x="2058241" y="68000"/>
                    <a:pt x="2058241" y="151883"/>
                  </a:cubicBezTo>
                  <a:lnTo>
                    <a:pt x="2058241" y="1366946"/>
                  </a:lnTo>
                  <a:cubicBezTo>
                    <a:pt x="2058241" y="1450829"/>
                    <a:pt x="1990241" y="1518829"/>
                    <a:pt x="1906358" y="1518829"/>
                  </a:cubicBezTo>
                  <a:lnTo>
                    <a:pt x="151883" y="1518829"/>
                  </a:lnTo>
                  <a:cubicBezTo>
                    <a:pt x="68000" y="1518829"/>
                    <a:pt x="0" y="1450829"/>
                    <a:pt x="0" y="1366946"/>
                  </a:cubicBezTo>
                  <a:lnTo>
                    <a:pt x="0" y="1518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825" tIns="97825" rIns="97825" bIns="97825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400" b="1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Optimal Max Depth 3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Cross validated R2 25%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D6A3EA-2AC6-2448-9BC8-8254EC797EE6}"/>
                </a:ext>
              </a:extLst>
            </p:cNvPr>
            <p:cNvSpPr/>
            <p:nvPr/>
          </p:nvSpPr>
          <p:spPr>
            <a:xfrm>
              <a:off x="10063143" y="4400354"/>
              <a:ext cx="394816" cy="364953"/>
            </a:xfrm>
            <a:custGeom>
              <a:avLst/>
              <a:gdLst>
                <a:gd name="connsiteX0" fmla="*/ 0 w 394816"/>
                <a:gd name="connsiteY0" fmla="*/ 72991 h 364953"/>
                <a:gd name="connsiteX1" fmla="*/ 212340 w 394816"/>
                <a:gd name="connsiteY1" fmla="*/ 72991 h 364953"/>
                <a:gd name="connsiteX2" fmla="*/ 212340 w 394816"/>
                <a:gd name="connsiteY2" fmla="*/ 0 h 364953"/>
                <a:gd name="connsiteX3" fmla="*/ 394816 w 394816"/>
                <a:gd name="connsiteY3" fmla="*/ 182477 h 364953"/>
                <a:gd name="connsiteX4" fmla="*/ 212340 w 394816"/>
                <a:gd name="connsiteY4" fmla="*/ 364953 h 364953"/>
                <a:gd name="connsiteX5" fmla="*/ 212340 w 394816"/>
                <a:gd name="connsiteY5" fmla="*/ 291962 h 364953"/>
                <a:gd name="connsiteX6" fmla="*/ 0 w 394816"/>
                <a:gd name="connsiteY6" fmla="*/ 291962 h 364953"/>
                <a:gd name="connsiteX7" fmla="*/ 0 w 394816"/>
                <a:gd name="connsiteY7" fmla="*/ 72991 h 36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16" h="364953">
                  <a:moveTo>
                    <a:pt x="0" y="72991"/>
                  </a:moveTo>
                  <a:lnTo>
                    <a:pt x="212340" y="72991"/>
                  </a:lnTo>
                  <a:lnTo>
                    <a:pt x="212340" y="0"/>
                  </a:lnTo>
                  <a:lnTo>
                    <a:pt x="394816" y="182477"/>
                  </a:lnTo>
                  <a:lnTo>
                    <a:pt x="212340" y="364953"/>
                  </a:lnTo>
                  <a:lnTo>
                    <a:pt x="212340" y="291962"/>
                  </a:lnTo>
                  <a:lnTo>
                    <a:pt x="0" y="291962"/>
                  </a:lnTo>
                  <a:lnTo>
                    <a:pt x="0" y="7299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2991" rIns="109486" bIns="72991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9145E8D-6EE3-9645-937D-BE1C54F2E323}"/>
                </a:ext>
              </a:extLst>
            </p:cNvPr>
            <p:cNvSpPr/>
            <p:nvPr/>
          </p:nvSpPr>
          <p:spPr>
            <a:xfrm>
              <a:off x="10796374" y="3823416"/>
              <a:ext cx="1518829" cy="15188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Random Forest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07FAAD2-3346-7A42-9264-DEA6E7CD541B}"/>
                </a:ext>
              </a:extLst>
            </p:cNvPr>
            <p:cNvSpPr/>
            <p:nvPr/>
          </p:nvSpPr>
          <p:spPr>
            <a:xfrm>
              <a:off x="10873935" y="4963318"/>
              <a:ext cx="2044465" cy="1219200"/>
            </a:xfrm>
            <a:custGeom>
              <a:avLst/>
              <a:gdLst>
                <a:gd name="connsiteX0" fmla="*/ 0 w 2058241"/>
                <a:gd name="connsiteY0" fmla="*/ 151883 h 1518829"/>
                <a:gd name="connsiteX1" fmla="*/ 151883 w 2058241"/>
                <a:gd name="connsiteY1" fmla="*/ 0 h 1518829"/>
                <a:gd name="connsiteX2" fmla="*/ 1906358 w 2058241"/>
                <a:gd name="connsiteY2" fmla="*/ 0 h 1518829"/>
                <a:gd name="connsiteX3" fmla="*/ 2058241 w 2058241"/>
                <a:gd name="connsiteY3" fmla="*/ 151883 h 1518829"/>
                <a:gd name="connsiteX4" fmla="*/ 2058241 w 2058241"/>
                <a:gd name="connsiteY4" fmla="*/ 1366946 h 1518829"/>
                <a:gd name="connsiteX5" fmla="*/ 1906358 w 2058241"/>
                <a:gd name="connsiteY5" fmla="*/ 1518829 h 1518829"/>
                <a:gd name="connsiteX6" fmla="*/ 151883 w 2058241"/>
                <a:gd name="connsiteY6" fmla="*/ 1518829 h 1518829"/>
                <a:gd name="connsiteX7" fmla="*/ 0 w 2058241"/>
                <a:gd name="connsiteY7" fmla="*/ 1366946 h 1518829"/>
                <a:gd name="connsiteX8" fmla="*/ 0 w 2058241"/>
                <a:gd name="connsiteY8" fmla="*/ 151883 h 1518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241" h="1518829">
                  <a:moveTo>
                    <a:pt x="0" y="151883"/>
                  </a:moveTo>
                  <a:cubicBezTo>
                    <a:pt x="0" y="68000"/>
                    <a:pt x="68000" y="0"/>
                    <a:pt x="151883" y="0"/>
                  </a:cubicBezTo>
                  <a:lnTo>
                    <a:pt x="1906358" y="0"/>
                  </a:lnTo>
                  <a:cubicBezTo>
                    <a:pt x="1990241" y="0"/>
                    <a:pt x="2058241" y="68000"/>
                    <a:pt x="2058241" y="151883"/>
                  </a:cubicBezTo>
                  <a:lnTo>
                    <a:pt x="2058241" y="1366946"/>
                  </a:lnTo>
                  <a:cubicBezTo>
                    <a:pt x="2058241" y="1450829"/>
                    <a:pt x="1990241" y="1518829"/>
                    <a:pt x="1906358" y="1518829"/>
                  </a:cubicBezTo>
                  <a:lnTo>
                    <a:pt x="151883" y="1518829"/>
                  </a:lnTo>
                  <a:cubicBezTo>
                    <a:pt x="68000" y="1518829"/>
                    <a:pt x="0" y="1450829"/>
                    <a:pt x="0" y="1366946"/>
                  </a:cubicBezTo>
                  <a:lnTo>
                    <a:pt x="0" y="15188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825" tIns="97825" rIns="97825" bIns="97825" numCol="1" spcCol="1270" anchor="t" anchorCtr="0">
              <a:noAutofit/>
            </a:bodyPr>
            <a:lstStyle/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400" b="1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Optimal Estimators 40 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kern="1200" dirty="0"/>
                <a:t>Cross Validated R2 23%</a:t>
              </a:r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400" b="1" kern="12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69BF30-16D7-4D4D-B518-4C49EBADBF72}"/>
              </a:ext>
            </a:extLst>
          </p:cNvPr>
          <p:cNvSpPr txBox="1"/>
          <p:nvPr/>
        </p:nvSpPr>
        <p:spPr>
          <a:xfrm>
            <a:off x="742707" y="2261630"/>
            <a:ext cx="1128276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Linear Regression model produced the highest R2 (34%).  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This is a low R-squared which means the model unfortunately does not do a good job of capturing the data.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076928B7-B96A-F94B-B86C-4138801F08C8}"/>
              </a:ext>
            </a:extLst>
          </p:cNvPr>
          <p:cNvSpPr/>
          <p:nvPr/>
        </p:nvSpPr>
        <p:spPr>
          <a:xfrm>
            <a:off x="2539756" y="3886006"/>
            <a:ext cx="656576" cy="636743"/>
          </a:xfrm>
          <a:prstGeom prst="star5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>
            <a:extLst>
              <a:ext uri="{FF2B5EF4-FFF2-40B4-BE49-F238E27FC236}">
                <a16:creationId xmlns:a16="http://schemas.microsoft.com/office/drawing/2014/main" id="{FE0E7AEF-54F1-2345-9D00-A81E5A9B3157}"/>
              </a:ext>
            </a:extLst>
          </p:cNvPr>
          <p:cNvSpPr/>
          <p:nvPr/>
        </p:nvSpPr>
        <p:spPr>
          <a:xfrm>
            <a:off x="3813150" y="6618697"/>
            <a:ext cx="5372986" cy="1544664"/>
          </a:xfrm>
          <a:prstGeom prst="ellipse">
            <a:avLst/>
          </a:prstGeom>
          <a:noFill/>
          <a:ln w="38100" cap="flat">
            <a:solidFill>
              <a:schemeClr val="accent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3DD696C-89FE-7E45-B75B-6D05A6D567A7}"/>
              </a:ext>
            </a:extLst>
          </p:cNvPr>
          <p:cNvSpPr/>
          <p:nvPr/>
        </p:nvSpPr>
        <p:spPr>
          <a:xfrm>
            <a:off x="9439494" y="5371045"/>
            <a:ext cx="3158906" cy="2165219"/>
          </a:xfrm>
          <a:prstGeom prst="ellipse">
            <a:avLst/>
          </a:prstGeom>
          <a:noFill/>
          <a:ln w="38100" cap="flat">
            <a:solidFill>
              <a:schemeClr val="accent1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9" name="III. Modeling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Modeling Process</a:t>
            </a:r>
            <a:r>
              <a:rPr lang="en-US" dirty="0"/>
              <a:t> / Results</a:t>
            </a:r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9BF30-16D7-4D4D-B518-4C49EBADBF72}"/>
              </a:ext>
            </a:extLst>
          </p:cNvPr>
          <p:cNvSpPr txBox="1"/>
          <p:nvPr/>
        </p:nvSpPr>
        <p:spPr>
          <a:xfrm>
            <a:off x="699844" y="2146988"/>
            <a:ext cx="11796956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In order to better understand important features, below is a deeper look at the decision tree model. 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70C0"/>
                </a:solidFill>
              </a:rPr>
              <a:t>Income is the most important feature followed by low vegetable intake and no physical activity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Palatin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F12F7-7865-9345-B596-D537A44AC4C5}"/>
              </a:ext>
            </a:extLst>
          </p:cNvPr>
          <p:cNvSpPr/>
          <p:nvPr/>
        </p:nvSpPr>
        <p:spPr>
          <a:xfrm>
            <a:off x="5107559" y="3671090"/>
            <a:ext cx="2180082" cy="318036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Income &gt; $30K?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1D0A05-5CE4-C94A-96AB-475BA7A8E72E}"/>
              </a:ext>
            </a:extLst>
          </p:cNvPr>
          <p:cNvSpPr/>
          <p:nvPr/>
        </p:nvSpPr>
        <p:spPr>
          <a:xfrm>
            <a:off x="2321422" y="4589553"/>
            <a:ext cx="2180082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Low Vegetable Consumption &gt; 28%?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DEE4BE-A2B2-2246-ADCC-235DA2F2DB8D}"/>
              </a:ext>
            </a:extLst>
          </p:cNvPr>
          <p:cNvSpPr/>
          <p:nvPr/>
        </p:nvSpPr>
        <p:spPr>
          <a:xfrm>
            <a:off x="7771626" y="4601423"/>
            <a:ext cx="2180082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Income &gt; $62.5K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C8E676-5290-EA4B-89CF-693A662BFA9A}"/>
              </a:ext>
            </a:extLst>
          </p:cNvPr>
          <p:cNvSpPr/>
          <p:nvPr/>
        </p:nvSpPr>
        <p:spPr>
          <a:xfrm>
            <a:off x="1231381" y="6117353"/>
            <a:ext cx="2180082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Income &gt;  $20K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BAE1DC-5AAA-E04C-9982-B6A8D02D51A0}"/>
              </a:ext>
            </a:extLst>
          </p:cNvPr>
          <p:cNvSpPr/>
          <p:nvPr/>
        </p:nvSpPr>
        <p:spPr>
          <a:xfrm>
            <a:off x="3650899" y="6129224"/>
            <a:ext cx="2180082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Low Vegetable Consumption &gt; 38%?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2166CB-81F5-4A4B-92E8-69EE9CB09CE4}"/>
              </a:ext>
            </a:extLst>
          </p:cNvPr>
          <p:cNvSpPr/>
          <p:nvPr/>
        </p:nvSpPr>
        <p:spPr>
          <a:xfrm>
            <a:off x="6463618" y="6129224"/>
            <a:ext cx="2180082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Low Vegetable Consumption &gt; 26%?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4A5179-BE03-F949-8987-A59C9656370D}"/>
              </a:ext>
            </a:extLst>
          </p:cNvPr>
          <p:cNvSpPr/>
          <p:nvPr/>
        </p:nvSpPr>
        <p:spPr>
          <a:xfrm>
            <a:off x="9276337" y="6123360"/>
            <a:ext cx="2180082" cy="533479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uFillTx/>
                <a:latin typeface="Palatino"/>
                <a:ea typeface="Palatino"/>
                <a:cs typeface="Palatino"/>
                <a:sym typeface="Palatino"/>
              </a:rPr>
              <a:t>No Physical Activity &gt; 10%?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D76B312-3F81-9A40-B3B7-A0F14DD063E6}"/>
              </a:ext>
            </a:extLst>
          </p:cNvPr>
          <p:cNvCxnSpPr>
            <a:stCxn id="3" idx="2"/>
            <a:endCxn id="22" idx="0"/>
          </p:cNvCxnSpPr>
          <p:nvPr/>
        </p:nvCxnSpPr>
        <p:spPr>
          <a:xfrm rot="5400000">
            <a:off x="4504319" y="2896271"/>
            <a:ext cx="600427" cy="2786137"/>
          </a:xfrm>
          <a:prstGeom prst="bentConnector3">
            <a:avLst/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11B2347-2845-BC48-863A-9D9AAC1C6769}"/>
              </a:ext>
            </a:extLst>
          </p:cNvPr>
          <p:cNvCxnSpPr>
            <a:cxnSpLocks/>
            <a:stCxn id="3" idx="2"/>
            <a:endCxn id="24" idx="0"/>
          </p:cNvCxnSpPr>
          <p:nvPr/>
        </p:nvCxnSpPr>
        <p:spPr>
          <a:xfrm rot="16200000" flipH="1">
            <a:off x="7223485" y="2963240"/>
            <a:ext cx="612297" cy="266406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7099E68-B3DA-CE45-9A80-CAF831A1728C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rot="5400000">
            <a:off x="2369283" y="5075172"/>
            <a:ext cx="994321" cy="109004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E0999DD-C613-264D-A0D5-B698D2703A6E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rot="16200000" flipH="1">
            <a:off x="3573105" y="4961389"/>
            <a:ext cx="1006192" cy="132947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31DF477-EAAD-7A43-B4C1-75968483C3C8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rot="5400000">
            <a:off x="7710502" y="4978059"/>
            <a:ext cx="994322" cy="130800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02B9A7C-17EF-2342-802C-8C9F3C01AA88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rot="16200000" flipH="1">
            <a:off x="9119793" y="4876775"/>
            <a:ext cx="988458" cy="150471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114284B-3ACF-224C-9874-18620F66B71A}"/>
              </a:ext>
            </a:extLst>
          </p:cNvPr>
          <p:cNvSpPr txBox="1"/>
          <p:nvPr/>
        </p:nvSpPr>
        <p:spPr>
          <a:xfrm>
            <a:off x="7891344" y="3814839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Yes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37%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1CA219-8668-334D-B9AC-72FCC858E7DA}"/>
              </a:ext>
            </a:extLst>
          </p:cNvPr>
          <p:cNvSpPr txBox="1"/>
          <p:nvPr/>
        </p:nvSpPr>
        <p:spPr>
          <a:xfrm>
            <a:off x="2680577" y="3820220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No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34%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585F06-37BE-8B40-8590-049B22D7A2FD}"/>
              </a:ext>
            </a:extLst>
          </p:cNvPr>
          <p:cNvSpPr txBox="1"/>
          <p:nvPr/>
        </p:nvSpPr>
        <p:spPr>
          <a:xfrm>
            <a:off x="3813149" y="5189224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Yes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33%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D59963-56BF-DF4C-9872-073C454DF17D}"/>
              </a:ext>
            </a:extLst>
          </p:cNvPr>
          <p:cNvSpPr txBox="1"/>
          <p:nvPr/>
        </p:nvSpPr>
        <p:spPr>
          <a:xfrm>
            <a:off x="1275496" y="5193009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No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35%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E2BFDE2-1A86-CA44-9483-F494651CCB39}"/>
              </a:ext>
            </a:extLst>
          </p:cNvPr>
          <p:cNvSpPr txBox="1"/>
          <p:nvPr/>
        </p:nvSpPr>
        <p:spPr>
          <a:xfrm>
            <a:off x="9186135" y="5171749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Yes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38%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9F8AFD-BA36-D847-8B15-2722EABA8AB4}"/>
              </a:ext>
            </a:extLst>
          </p:cNvPr>
          <p:cNvSpPr txBox="1"/>
          <p:nvPr/>
        </p:nvSpPr>
        <p:spPr>
          <a:xfrm>
            <a:off x="6648482" y="5175534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No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37%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84FC37F6-00C2-0B46-8A04-B739D01C7294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rot="16200000" flipH="1">
            <a:off x="2471279" y="6500974"/>
            <a:ext cx="348975" cy="64868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474B24C-9987-1B44-AD3E-E23800A17B35}"/>
              </a:ext>
            </a:extLst>
          </p:cNvPr>
          <p:cNvSpPr txBox="1"/>
          <p:nvPr/>
        </p:nvSpPr>
        <p:spPr>
          <a:xfrm>
            <a:off x="1999789" y="6999807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Yes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36%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E54D54D-0E5D-1142-B37F-4A03F31284A7}"/>
              </a:ext>
            </a:extLst>
          </p:cNvPr>
          <p:cNvSpPr txBox="1"/>
          <p:nvPr/>
        </p:nvSpPr>
        <p:spPr>
          <a:xfrm>
            <a:off x="1290471" y="7486902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No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34%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9737F751-D5AE-E945-BF9D-EBC74E563BD1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1441080" y="6764810"/>
            <a:ext cx="994321" cy="766365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51332A2F-2761-4E4E-9321-40B2C5A9DEC6}"/>
              </a:ext>
            </a:extLst>
          </p:cNvPr>
          <p:cNvCxnSpPr>
            <a:cxnSpLocks/>
            <a:endCxn id="91" idx="0"/>
          </p:cNvCxnSpPr>
          <p:nvPr/>
        </p:nvCxnSpPr>
        <p:spPr>
          <a:xfrm rot="16200000" flipH="1">
            <a:off x="4930161" y="6500974"/>
            <a:ext cx="348975" cy="64868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03F47B7-2B56-5C4D-82A7-510DEE27B04A}"/>
              </a:ext>
            </a:extLst>
          </p:cNvPr>
          <p:cNvSpPr txBox="1"/>
          <p:nvPr/>
        </p:nvSpPr>
        <p:spPr>
          <a:xfrm>
            <a:off x="4458671" y="6999807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Yes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29%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2E87D7-8DA2-024C-A9A8-DE7717BFAA85}"/>
              </a:ext>
            </a:extLst>
          </p:cNvPr>
          <p:cNvSpPr txBox="1"/>
          <p:nvPr/>
        </p:nvSpPr>
        <p:spPr>
          <a:xfrm>
            <a:off x="3749353" y="7486902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No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33%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1235F3E0-E675-9E48-9663-B307BF35C3B4}"/>
              </a:ext>
            </a:extLst>
          </p:cNvPr>
          <p:cNvCxnSpPr>
            <a:cxnSpLocks/>
          </p:cNvCxnSpPr>
          <p:nvPr/>
        </p:nvCxnSpPr>
        <p:spPr>
          <a:xfrm rot="5400000">
            <a:off x="3899962" y="6764810"/>
            <a:ext cx="994321" cy="766365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5CCAE3FC-C545-4B49-AD85-16F92C5DFDE0}"/>
              </a:ext>
            </a:extLst>
          </p:cNvPr>
          <p:cNvCxnSpPr>
            <a:cxnSpLocks/>
            <a:endCxn id="96" idx="0"/>
          </p:cNvCxnSpPr>
          <p:nvPr/>
        </p:nvCxnSpPr>
        <p:spPr>
          <a:xfrm rot="16200000" flipH="1">
            <a:off x="7716981" y="6539228"/>
            <a:ext cx="348975" cy="64868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EEB09D6-5959-0840-B41D-C5283C5FB98B}"/>
              </a:ext>
            </a:extLst>
          </p:cNvPr>
          <p:cNvSpPr txBox="1"/>
          <p:nvPr/>
        </p:nvSpPr>
        <p:spPr>
          <a:xfrm>
            <a:off x="7245491" y="7038061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Yes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35%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2E468-80B0-F141-ADB7-7620F720C2B7}"/>
              </a:ext>
            </a:extLst>
          </p:cNvPr>
          <p:cNvSpPr txBox="1"/>
          <p:nvPr/>
        </p:nvSpPr>
        <p:spPr>
          <a:xfrm>
            <a:off x="6536173" y="7525156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No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37%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450F479A-C337-6D44-9EEF-9FDBE245202F}"/>
              </a:ext>
            </a:extLst>
          </p:cNvPr>
          <p:cNvCxnSpPr>
            <a:cxnSpLocks/>
          </p:cNvCxnSpPr>
          <p:nvPr/>
        </p:nvCxnSpPr>
        <p:spPr>
          <a:xfrm rot="5400000">
            <a:off x="6686782" y="6803064"/>
            <a:ext cx="994321" cy="766365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155DD753-54DA-D34C-A822-2A95B98E4583}"/>
              </a:ext>
            </a:extLst>
          </p:cNvPr>
          <p:cNvCxnSpPr>
            <a:cxnSpLocks/>
            <a:endCxn id="100" idx="0"/>
          </p:cNvCxnSpPr>
          <p:nvPr/>
        </p:nvCxnSpPr>
        <p:spPr>
          <a:xfrm rot="16200000" flipH="1">
            <a:off x="10530790" y="6507805"/>
            <a:ext cx="348975" cy="64868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BEB3CD1-60DE-924C-85C6-B1087BC3582D}"/>
              </a:ext>
            </a:extLst>
          </p:cNvPr>
          <p:cNvSpPr txBox="1"/>
          <p:nvPr/>
        </p:nvSpPr>
        <p:spPr>
          <a:xfrm>
            <a:off x="10059300" y="7006638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Yes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38%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3F58D9D-160C-B140-9651-BDFB2D7C9481}"/>
              </a:ext>
            </a:extLst>
          </p:cNvPr>
          <p:cNvSpPr txBox="1"/>
          <p:nvPr/>
        </p:nvSpPr>
        <p:spPr>
          <a:xfrm>
            <a:off x="9349982" y="7493733"/>
            <a:ext cx="1940644" cy="4488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No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Pred</a:t>
            </a:r>
            <a:r>
              <a:rPr lang="en-US" sz="1050" b="1" dirty="0"/>
              <a:t>icted Obesity Rate = 33%</a:t>
            </a:r>
            <a:endParaRPr kumimoji="0" lang="en-US" sz="1050" b="1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B3BCB562-9C68-3242-B856-3FAFE6AB4222}"/>
              </a:ext>
            </a:extLst>
          </p:cNvPr>
          <p:cNvCxnSpPr>
            <a:cxnSpLocks/>
          </p:cNvCxnSpPr>
          <p:nvPr/>
        </p:nvCxnSpPr>
        <p:spPr>
          <a:xfrm rot="5400000">
            <a:off x="9500591" y="6771641"/>
            <a:ext cx="994321" cy="766365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41414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7DE0E72-1772-AE49-87F0-77C3425B5B29}"/>
              </a:ext>
            </a:extLst>
          </p:cNvPr>
          <p:cNvSpPr txBox="1"/>
          <p:nvPr/>
        </p:nvSpPr>
        <p:spPr>
          <a:xfrm>
            <a:off x="4621221" y="8433896"/>
            <a:ext cx="340962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1600" b="1" i="1" dirty="0"/>
              <a:t>Higher low vegetable consumption yield lower obesity rates?</a:t>
            </a:r>
            <a:endParaRPr kumimoji="0" lang="en-US" sz="1600" b="1" i="1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C016260-8195-2B4C-88AF-A86F5951A3F4}"/>
              </a:ext>
            </a:extLst>
          </p:cNvPr>
          <p:cNvSpPr/>
          <p:nvPr/>
        </p:nvSpPr>
        <p:spPr>
          <a:xfrm>
            <a:off x="1093852" y="9299466"/>
            <a:ext cx="11349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Important Features: {'Income’ 0.8009683478378447, '</a:t>
            </a:r>
            <a:r>
              <a:rPr lang="en-US" sz="1200" dirty="0" err="1"/>
              <a:t>Low_Vegetables</a:t>
            </a:r>
            <a:r>
              <a:rPr lang="en-US" sz="1200" dirty="0"/>
              <a:t>' 0.1667205411711661, '</a:t>
            </a:r>
            <a:r>
              <a:rPr lang="en-US" sz="1200" dirty="0" err="1"/>
              <a:t>No_Physical_Activity</a:t>
            </a:r>
            <a:r>
              <a:rPr lang="en-US" sz="1200" dirty="0"/>
              <a:t>' 0.03231111099098933, '</a:t>
            </a:r>
            <a:r>
              <a:rPr lang="en-US" sz="1200" dirty="0" err="1"/>
              <a:t>Low_Fruit</a:t>
            </a:r>
            <a:r>
              <a:rPr lang="en-US" sz="1200" dirty="0"/>
              <a:t>' 0.0}</a:t>
            </a:r>
          </a:p>
        </p:txBody>
      </p:sp>
    </p:spTree>
    <p:extLst>
      <p:ext uri="{BB962C8B-B14F-4D97-AF65-F5344CB8AC3E}">
        <p14:creationId xmlns:p14="http://schemas.microsoft.com/office/powerpoint/2010/main" val="188801869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743</Words>
  <Application>Microsoft Macintosh PowerPoint</Application>
  <PresentationFormat>Custom</PresentationFormat>
  <Paragraphs>128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Bodoni SvtyTwo ITC TT-Book</vt:lpstr>
      <vt:lpstr>Helvetica</vt:lpstr>
      <vt:lpstr>Helvetica Neue</vt:lpstr>
      <vt:lpstr>Palatino</vt:lpstr>
      <vt:lpstr>Wingdings</vt:lpstr>
      <vt:lpstr>Zapf Dingbats</vt:lpstr>
      <vt:lpstr>New_Template4</vt:lpstr>
      <vt:lpstr>Final Project  Presentation</vt:lpstr>
      <vt:lpstr>PresentationOutline</vt:lpstr>
      <vt:lpstr>Introduction</vt:lpstr>
      <vt:lpstr>Exploratory Data Analysis (EDA)</vt:lpstr>
      <vt:lpstr>Exploratory Data Analysis (EDA)</vt:lpstr>
      <vt:lpstr>Exploratory Data Analysis (EDA)</vt:lpstr>
      <vt:lpstr>Exploratory Data Analysis (EDA)</vt:lpstr>
      <vt:lpstr>Modeling Process / Results</vt:lpstr>
      <vt:lpstr>Modeling Process / Results</vt:lpstr>
      <vt:lpstr>Conclusion and Further Work</vt:lpstr>
      <vt:lpstr>Questions??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 Presentation Guidelines</dc:title>
  <cp:lastModifiedBy>Form &amp; Fiction</cp:lastModifiedBy>
  <cp:revision>22</cp:revision>
  <dcterms:modified xsi:type="dcterms:W3CDTF">2019-07-10T01:42:13Z</dcterms:modified>
</cp:coreProperties>
</file>